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7" r:id="rId3"/>
    <p:sldId id="353" r:id="rId4"/>
    <p:sldId id="354" r:id="rId5"/>
    <p:sldId id="352" r:id="rId6"/>
    <p:sldId id="356" r:id="rId7"/>
    <p:sldId id="346" r:id="rId8"/>
    <p:sldId id="349" r:id="rId9"/>
    <p:sldId id="350" r:id="rId10"/>
    <p:sldId id="351" r:id="rId11"/>
    <p:sldId id="348" r:id="rId12"/>
    <p:sldId id="335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7A0000"/>
    <a:srgbClr val="0066CC"/>
    <a:srgbClr val="003399"/>
    <a:srgbClr val="2242A8"/>
    <a:srgbClr val="336699"/>
    <a:srgbClr val="002060"/>
    <a:srgbClr val="000000"/>
    <a:srgbClr val="7BE9F5"/>
    <a:srgbClr val="953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7" autoAdjust="0"/>
    <p:restoredTop sz="94359" autoAdjust="0"/>
  </p:normalViewPr>
  <p:slideViewPr>
    <p:cSldViewPr>
      <p:cViewPr varScale="1">
        <p:scale>
          <a:sx n="82" d="100"/>
          <a:sy n="82" d="100"/>
        </p:scale>
        <p:origin x="844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1" y="0"/>
            <a:ext cx="2946400" cy="496967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DB86AF5F-785E-41C0-B5FA-51438BB6C3B8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1" y="9429671"/>
            <a:ext cx="2946400" cy="49696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0F58A021-7592-4D90-98FC-E9BD4540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3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089" tIns="46042" rIns="92089" bIns="460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60" cy="496411"/>
          </a:xfrm>
          <a:prstGeom prst="rect">
            <a:avLst/>
          </a:prstGeom>
        </p:spPr>
        <p:txBody>
          <a:bodyPr vert="horz" lIns="92089" tIns="46042" rIns="92089" bIns="46042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2" rIns="92089" bIns="460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089" tIns="46042" rIns="92089" bIns="460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089" tIns="46042" rIns="92089" bIns="460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60" cy="496411"/>
          </a:xfrm>
          <a:prstGeom prst="rect">
            <a:avLst/>
          </a:prstGeom>
        </p:spPr>
        <p:txBody>
          <a:bodyPr vert="horz" lIns="92089" tIns="46042" rIns="92089" bIns="46042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28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D4C4-CE7C-48F0-AB39-E7C846605EEC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my\work\Dubai\drafts\pictures\16_9\ob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9197" y="2213451"/>
            <a:ext cx="759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a typeface="Calibri"/>
                <a:cs typeface="Times New Roman"/>
              </a:rPr>
              <a:t>Ц</a:t>
            </a:r>
            <a:r>
              <a:rPr lang="ru-RU" sz="3600" b="1" dirty="0" smtClean="0">
                <a:solidFill>
                  <a:schemeClr val="bg1"/>
                </a:solidFill>
                <a:ea typeface="Calibri"/>
                <a:cs typeface="Times New Roman"/>
              </a:rPr>
              <a:t>ифровые сервисы для БАС</a:t>
            </a:r>
            <a:endParaRPr lang="ru-RU" sz="36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94" y="352537"/>
            <a:ext cx="2363215" cy="15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617" y="3445750"/>
            <a:ext cx="91488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Никита </a:t>
            </a:r>
            <a:r>
              <a:rPr lang="ru-RU" sz="1600" b="1" cap="all" dirty="0" err="1" smtClean="0">
                <a:solidFill>
                  <a:schemeClr val="bg1"/>
                </a:solidFill>
              </a:rPr>
              <a:t>данилов</a:t>
            </a:r>
            <a:r>
              <a:rPr lang="ru-RU" sz="1600" b="1" cap="all" dirty="0" smtClean="0">
                <a:solidFill>
                  <a:schemeClr val="bg1"/>
                </a:solidFill>
              </a:rPr>
              <a:t>, Заместитель генерального директора</a:t>
            </a:r>
          </a:p>
          <a:p>
            <a:pPr algn="ctr"/>
            <a:endParaRPr lang="ru-RU" sz="1600" b="1" cap="all" dirty="0" smtClean="0">
              <a:solidFill>
                <a:schemeClr val="bg1"/>
              </a:solidFill>
            </a:endParaRPr>
          </a:p>
          <a:p>
            <a:pPr algn="ctr"/>
            <a:endParaRPr lang="ru-RU" sz="1600" b="1" cap="all" dirty="0" smtClean="0">
              <a:solidFill>
                <a:schemeClr val="bg1"/>
              </a:solidFill>
            </a:endParaRPr>
          </a:p>
          <a:p>
            <a:pPr algn="ctr"/>
            <a:endParaRPr lang="ru-RU" sz="800" b="1" cap="all" dirty="0">
              <a:solidFill>
                <a:schemeClr val="bg1"/>
              </a:solidFill>
            </a:endParaRPr>
          </a:p>
          <a:p>
            <a:pPr algn="ctr"/>
            <a:endParaRPr lang="ru-RU" sz="16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Москва. </a:t>
            </a:r>
            <a:r>
              <a:rPr lang="ru-RU" sz="1600" b="1" cap="all" dirty="0" err="1" smtClean="0">
                <a:solidFill>
                  <a:schemeClr val="bg1"/>
                </a:solidFill>
              </a:rPr>
              <a:t>Аэронет</a:t>
            </a:r>
            <a:r>
              <a:rPr lang="ru-RU" sz="1600" b="1" cap="all" dirty="0" smtClean="0">
                <a:solidFill>
                  <a:schemeClr val="bg1"/>
                </a:solidFill>
              </a:rPr>
              <a:t> - </a:t>
            </a:r>
            <a:r>
              <a:rPr lang="ru-RU" sz="1600" b="1" cap="all" dirty="0" smtClean="0">
                <a:solidFill>
                  <a:schemeClr val="bg1"/>
                </a:solidFill>
              </a:rPr>
              <a:t>2019</a:t>
            </a:r>
            <a:endParaRPr lang="en-US" sz="16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972"/>
            <a:ext cx="9144000" cy="3882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3490" y="198465"/>
            <a:ext cx="7182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Преимущества для пользователей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pic>
        <p:nvPicPr>
          <p:cNvPr id="4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1078741"/>
            <a:ext cx="64087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b="1" dirty="0" smtClean="0">
                <a:solidFill>
                  <a:srgbClr val="C00000"/>
                </a:solidFill>
              </a:rPr>
              <a:t>      Сервис «Единого окна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Клиентоориентированность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/>
                </a:solidFill>
              </a:rPr>
              <a:t>Ускорение обработки планов полетов (до 5 минут)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Упрощение </a:t>
            </a:r>
            <a:r>
              <a:rPr lang="ru-RU" b="1" dirty="0">
                <a:solidFill>
                  <a:schemeClr val="tx2"/>
                </a:solidFill>
              </a:rPr>
              <a:t>регистрации БАС (до 2 часов)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Информация о местонахождении других пользователей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/>
                </a:solidFill>
              </a:rPr>
              <a:t>Кратное расширение коммерческого и некоммерческого использования БАС</a:t>
            </a:r>
            <a:endParaRPr lang="ru-RU" b="1" dirty="0">
              <a:solidFill>
                <a:schemeClr val="tx2"/>
              </a:solidFill>
            </a:endParaRPr>
          </a:p>
          <a:p>
            <a:pPr algn="just"/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532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D:\my\work\programma_komandirovok\drafts\pictures\!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07403"/>
            <a:ext cx="464296" cy="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43" y="1586727"/>
            <a:ext cx="1260000" cy="5014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02" y="1556975"/>
            <a:ext cx="1260000" cy="5014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26" y="1543434"/>
            <a:ext cx="1260000" cy="5014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8968" y="196244"/>
            <a:ext cx="56287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Этапы реализации сервисов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89910" y="1131590"/>
            <a:ext cx="1271555" cy="1209353"/>
            <a:chOff x="173892" y="2288801"/>
            <a:chExt cx="1728193" cy="1694284"/>
          </a:xfrm>
        </p:grpSpPr>
        <p:sp>
          <p:nvSpPr>
            <p:cNvPr id="7" name="Овал 6"/>
            <p:cNvSpPr/>
            <p:nvPr/>
          </p:nvSpPr>
          <p:spPr>
            <a:xfrm>
              <a:off x="173892" y="2288801"/>
              <a:ext cx="1728193" cy="16942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rgbClr val="002060"/>
                </a:solidFill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77952" y="2724441"/>
              <a:ext cx="720080" cy="819261"/>
              <a:chOff x="683568" y="2689176"/>
              <a:chExt cx="720080" cy="819261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683568" y="2752167"/>
                <a:ext cx="720080" cy="69702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80604" y="2689176"/>
                <a:ext cx="534210" cy="8192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</a:t>
                </a:r>
                <a:endParaRPr lang="ru-RU" sz="3200" dirty="0" smtClean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2770050" y="1203598"/>
            <a:ext cx="1271555" cy="1209353"/>
            <a:chOff x="41518" y="2336431"/>
            <a:chExt cx="1728192" cy="1694284"/>
          </a:xfrm>
        </p:grpSpPr>
        <p:sp>
          <p:nvSpPr>
            <p:cNvPr id="12" name="Овал 11"/>
            <p:cNvSpPr/>
            <p:nvPr/>
          </p:nvSpPr>
          <p:spPr>
            <a:xfrm>
              <a:off x="41518" y="2336431"/>
              <a:ext cx="1728192" cy="16942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70559" y="2744833"/>
              <a:ext cx="870108" cy="868871"/>
              <a:chOff x="476175" y="2709568"/>
              <a:chExt cx="870108" cy="868871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476175" y="2709568"/>
                <a:ext cx="870108" cy="868871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>
                  <a:noFill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4826" y="2738676"/>
                <a:ext cx="534209" cy="81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endParaRPr lang="en-US" sz="3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5043995" y="1209965"/>
            <a:ext cx="1271555" cy="1209353"/>
            <a:chOff x="39234" y="2350252"/>
            <a:chExt cx="1728192" cy="1694284"/>
          </a:xfrm>
        </p:grpSpPr>
        <p:sp>
          <p:nvSpPr>
            <p:cNvPr id="17" name="Овал 16"/>
            <p:cNvSpPr/>
            <p:nvPr/>
          </p:nvSpPr>
          <p:spPr>
            <a:xfrm>
              <a:off x="39234" y="2350252"/>
              <a:ext cx="1728192" cy="16942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303431" y="2596773"/>
              <a:ext cx="1199800" cy="1160839"/>
              <a:chOff x="309047" y="2561508"/>
              <a:chExt cx="1199800" cy="1160839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09047" y="2561508"/>
                <a:ext cx="1199800" cy="116083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0985" y="2748744"/>
                <a:ext cx="534209" cy="81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endParaRPr lang="en-US" sz="3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68879" y="2340942"/>
            <a:ext cx="17251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rgbClr val="C00000"/>
                </a:solidFill>
              </a:rPr>
              <a:t>1-й этап</a:t>
            </a:r>
            <a:r>
              <a:rPr lang="en-US" sz="1300" b="1" dirty="0" smtClean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ФУНДАМЕНТАЛЬНЫЕ </a:t>
            </a:r>
            <a:r>
              <a:rPr lang="en-US" sz="1300" b="1" dirty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n-US" sz="13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СЕРВИСЫ </a:t>
            </a:r>
            <a:endParaRPr lang="ru-RU" sz="13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2617" y="2340943"/>
            <a:ext cx="11215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</a:rPr>
              <a:t>2-й этап</a:t>
            </a:r>
            <a:r>
              <a:rPr lang="en-US" sz="1300" b="1" dirty="0" smtClean="0">
                <a:solidFill>
                  <a:srgbClr val="C00000"/>
                </a:solidFill>
              </a:rPr>
              <a:t> </a:t>
            </a:r>
            <a:r>
              <a:rPr lang="en-US" sz="1300" b="1" dirty="0">
                <a:solidFill>
                  <a:srgbClr val="C00000"/>
                </a:solidFill>
              </a:rPr>
              <a:t/>
            </a:r>
            <a:br>
              <a:rPr lang="en-US" sz="1300" b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НАЧАЛЬНЫЕ </a:t>
            </a:r>
            <a:r>
              <a:rPr lang="en-US" sz="1300" b="1" dirty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n-US" sz="13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СЕРВИСЫ </a:t>
            </a:r>
            <a:endParaRPr lang="ru-RU" sz="13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9094" y="2355726"/>
            <a:ext cx="13191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rgbClr val="C00000"/>
                </a:solidFill>
              </a:rPr>
              <a:t>3-й этап</a:t>
            </a:r>
            <a:r>
              <a:rPr lang="en-US" sz="1300" b="1" dirty="0" smtClean="0">
                <a:solidFill>
                  <a:srgbClr val="C00000"/>
                </a:solidFill>
              </a:rPr>
              <a:t> </a:t>
            </a:r>
            <a:r>
              <a:rPr lang="en-US" sz="1300" b="1" dirty="0">
                <a:solidFill>
                  <a:srgbClr val="C00000"/>
                </a:solidFill>
              </a:rPr>
              <a:t/>
            </a:r>
            <a:br>
              <a:rPr lang="en-US" sz="1300" b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ПРОДВИНУТЫЕ </a:t>
            </a:r>
            <a:r>
              <a:rPr lang="en-US" sz="1300" b="1" dirty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n-US" sz="13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sz="1300" b="1" dirty="0">
                <a:solidFill>
                  <a:srgbClr val="C00000"/>
                </a:solidFill>
                <a:cs typeface="Arial" panose="020B0604020202020204" pitchFamily="34" charset="0"/>
              </a:rPr>
              <a:t>СЕРВИСЫ </a:t>
            </a:r>
            <a:endParaRPr lang="ru-RU" sz="13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392" y="2935179"/>
            <a:ext cx="18625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E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-регистрация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обучение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сертификация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страхование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indent="-144000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22859" y="2931790"/>
            <a:ext cx="204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интерфейс 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координации с УВД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разрешение 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конфликтов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предотвращение потенциальных конфликтных 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ситуаций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85421" y="2941546"/>
            <a:ext cx="331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E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-идентификация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ru-RU" sz="12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геофенсинг</a:t>
            </a:r>
            <a:endParaRPr lang="ru-RU" sz="12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наблюдение планирования 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полета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информация о погоде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аэронавигационная информация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процедурный интерфейс с 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УВД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мониторинг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информация о 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движении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184114" y="1203598"/>
            <a:ext cx="1693393" cy="2577283"/>
            <a:chOff x="7301711" y="1203598"/>
            <a:chExt cx="1693393" cy="2577283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431851" y="1203598"/>
              <a:ext cx="1271555" cy="1209353"/>
              <a:chOff x="173896" y="2288802"/>
              <a:chExt cx="1728192" cy="1694284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73896" y="2288802"/>
                <a:ext cx="1728192" cy="1694284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81171" y="2713987"/>
                <a:ext cx="534209" cy="819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</a:t>
                </a:r>
                <a:endParaRPr lang="en-US" sz="3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486888" y="2355726"/>
              <a:ext cx="115565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300" b="1" dirty="0" smtClean="0">
                  <a:solidFill>
                    <a:srgbClr val="C00000"/>
                  </a:solidFill>
                </a:rPr>
                <a:t>4-й этап</a:t>
              </a:r>
              <a:r>
                <a:rPr lang="en-US" sz="13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300" b="1" dirty="0">
                  <a:solidFill>
                    <a:srgbClr val="C00000"/>
                  </a:solidFill>
                </a:rPr>
                <a:t/>
              </a:r>
              <a:br>
                <a:rPr lang="en-US" sz="1300" b="1" dirty="0">
                  <a:solidFill>
                    <a:srgbClr val="C00000"/>
                  </a:solidFill>
                </a:rPr>
              </a:br>
              <a:r>
                <a:rPr lang="ru-RU" sz="13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ПОЛНАЯ </a:t>
              </a:r>
              <a:r>
                <a:rPr lang="en-US" sz="1300" b="1" dirty="0">
                  <a:solidFill>
                    <a:srgbClr val="C00000"/>
                  </a:solidFill>
                  <a:cs typeface="Arial" panose="020B0604020202020204" pitchFamily="34" charset="0"/>
                </a:rPr>
                <a:t/>
              </a:r>
              <a:br>
                <a:rPr lang="en-US" sz="1300" b="1" dirty="0">
                  <a:solidFill>
                    <a:srgbClr val="C00000"/>
                  </a:solidFill>
                  <a:cs typeface="Arial" panose="020B0604020202020204" pitchFamily="34" charset="0"/>
                </a:rPr>
              </a:br>
              <a:r>
                <a:rPr lang="ru-RU" sz="13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ИНТЕГРАЦИЯ </a:t>
              </a:r>
              <a:endParaRPr lang="ru-RU" sz="1300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1711" y="2949884"/>
              <a:ext cx="1693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chemeClr val="tx2"/>
                  </a:solidFill>
                  <a:cs typeface="Arial" panose="020B0604020202020204" pitchFamily="34" charset="0"/>
                </a:rPr>
                <a:t>полная интеграция с пилотируемой авиацией и службами УВД</a:t>
              </a:r>
            </a:p>
          </p:txBody>
        </p:sp>
      </p:grpSp>
      <p:sp>
        <p:nvSpPr>
          <p:cNvPr id="37" name="Номер слайда 1"/>
          <p:cNvSpPr txBox="1">
            <a:spLocks/>
          </p:cNvSpPr>
          <p:nvPr/>
        </p:nvSpPr>
        <p:spPr>
          <a:xfrm>
            <a:off x="65532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4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9811" y="3843069"/>
            <a:ext cx="7645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  <a:latin typeface="+mj-lt"/>
              </a:rPr>
              <a:t>ФГУП </a:t>
            </a:r>
            <a:r>
              <a:rPr lang="en-US" sz="28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  <a:latin typeface="+mj-lt"/>
              </a:rPr>
              <a:t>«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  <a:latin typeface="+mj-lt"/>
              </a:rPr>
              <a:t>Госкорпорация</a:t>
            </a:r>
            <a:r>
              <a:rPr lang="ru-RU" sz="28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  <a:latin typeface="+mj-lt"/>
              </a:rPr>
              <a:t> по </a:t>
            </a:r>
            <a:r>
              <a:rPr lang="ru-RU" sz="2800" b="1" dirty="0" err="1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  <a:latin typeface="+mj-lt"/>
              </a:rPr>
              <a:t>ОрВД</a:t>
            </a:r>
            <a:r>
              <a:rPr lang="en-US" sz="28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  <a:latin typeface="+mj-lt"/>
              </a:rPr>
              <a:t>»</a:t>
            </a:r>
            <a:endParaRPr lang="en-US" sz="28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3" b="19740"/>
          <a:stretch/>
        </p:blipFill>
        <p:spPr bwMode="auto">
          <a:xfrm>
            <a:off x="1717" y="0"/>
            <a:ext cx="9142283" cy="35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3897" y="4414698"/>
            <a:ext cx="777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  <a:latin typeface="+mj-lt"/>
              </a:rPr>
              <a:t>www.gkovd.ru</a:t>
            </a:r>
            <a:endParaRPr lang="ru-RU" sz="28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07475"/>
            <a:ext cx="9144000" cy="342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5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919"/>
            <a:ext cx="9144000" cy="4162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98968" y="196244"/>
            <a:ext cx="64574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Основные вызовы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499742"/>
            <a:ext cx="2153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079" algn="ctr"/>
            <a:r>
              <a:rPr lang="ru-RU" sz="1100" b="1" dirty="0" smtClean="0">
                <a:solidFill>
                  <a:schemeClr val="bg1"/>
                </a:solidFill>
              </a:rPr>
              <a:t>Цифровая инфраструктура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8671" y="4155926"/>
            <a:ext cx="2826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079" algn="ctr"/>
            <a:r>
              <a:rPr lang="ru-RU" sz="1200" b="1" dirty="0" smtClean="0">
                <a:solidFill>
                  <a:schemeClr val="bg1"/>
                </a:solidFill>
              </a:rPr>
              <a:t>Цифровые </a:t>
            </a:r>
            <a:r>
              <a:rPr lang="ru-RU" sz="1100" b="1" dirty="0" smtClean="0">
                <a:solidFill>
                  <a:schemeClr val="bg1"/>
                </a:solidFill>
              </a:rPr>
              <a:t>сервисы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492000"/>
            <a:ext cx="218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079" algn="ctr"/>
            <a:r>
              <a:rPr lang="ru-RU" sz="1200" b="1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65532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82019" y="1523018"/>
            <a:ext cx="1682506" cy="167330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1626" y="1841647"/>
            <a:ext cx="1723292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Безопасная</a:t>
            </a:r>
            <a:br>
              <a:rPr lang="ru-RU" sz="2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интеграция </a:t>
            </a:r>
            <a:br>
              <a:rPr lang="ru-RU" sz="2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БАС </a:t>
            </a:r>
            <a:r>
              <a:rPr lang="ru-RU" sz="23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ВП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1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0" y="882940"/>
            <a:ext cx="3344889" cy="4042162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TextBox 120"/>
          <p:cNvSpPr txBox="1"/>
          <p:nvPr/>
        </p:nvSpPr>
        <p:spPr>
          <a:xfrm>
            <a:off x="1498968" y="-3246"/>
            <a:ext cx="7645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Разрешения на использование </a:t>
            </a:r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воздушного </a:t>
            </a:r>
            <a:r>
              <a:rPr lang="ru-RU" sz="2300" b="1" dirty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пространства </a:t>
            </a:r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Российской Федерации БАС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751861" y="1466120"/>
            <a:ext cx="2785786" cy="296373"/>
            <a:chOff x="371722" y="1455846"/>
            <a:chExt cx="2785786" cy="296373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 flipH="1">
              <a:off x="493212" y="1455846"/>
              <a:ext cx="266429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371722" y="1475220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100 000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125" name="Прямая соединительная линия 124"/>
          <p:cNvCxnSpPr/>
          <p:nvPr/>
        </p:nvCxnSpPr>
        <p:spPr>
          <a:xfrm flipH="1">
            <a:off x="883599" y="272173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883599" y="419099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Группа 126"/>
          <p:cNvGrpSpPr/>
          <p:nvPr/>
        </p:nvGrpSpPr>
        <p:grpSpPr>
          <a:xfrm>
            <a:off x="759518" y="4515966"/>
            <a:ext cx="3103976" cy="369333"/>
            <a:chOff x="163355" y="4426628"/>
            <a:chExt cx="3103976" cy="369333"/>
          </a:xfrm>
        </p:grpSpPr>
        <p:sp>
          <p:nvSpPr>
            <p:cNvPr id="128" name="TextBox 6"/>
            <p:cNvSpPr txBox="1"/>
            <p:nvPr/>
          </p:nvSpPr>
          <p:spPr>
            <a:xfrm>
              <a:off x="163355" y="4457407"/>
              <a:ext cx="7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solidFill>
                    <a:schemeClr val="bg1"/>
                  </a:solidFill>
                </a:rPr>
                <a:t>2015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TextBox 24"/>
            <p:cNvSpPr txBox="1"/>
            <p:nvPr/>
          </p:nvSpPr>
          <p:spPr>
            <a:xfrm>
              <a:off x="2475331" y="4426628"/>
              <a:ext cx="7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solidFill>
                    <a:schemeClr val="bg1"/>
                  </a:solidFill>
                </a:rPr>
                <a:t>2020 </a:t>
              </a:r>
              <a:r>
                <a:rPr lang="ru-RU" sz="1800" b="1" dirty="0" smtClean="0">
                  <a:solidFill>
                    <a:schemeClr val="bg1"/>
                  </a:solidFill>
                </a:rPr>
                <a:t>+</a:t>
              </a:r>
              <a:endParaRPr lang="ru-RU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TextBox 22"/>
            <p:cNvSpPr txBox="1"/>
            <p:nvPr/>
          </p:nvSpPr>
          <p:spPr>
            <a:xfrm>
              <a:off x="673192" y="4452598"/>
              <a:ext cx="7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2016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1" name="TextBox 23"/>
            <p:cNvSpPr txBox="1"/>
            <p:nvPr/>
          </p:nvSpPr>
          <p:spPr>
            <a:xfrm>
              <a:off x="1332197" y="4443090"/>
              <a:ext cx="7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solidFill>
                    <a:schemeClr val="bg1"/>
                  </a:solidFill>
                </a:rPr>
                <a:t>2017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Box 24"/>
            <p:cNvSpPr txBox="1"/>
            <p:nvPr/>
          </p:nvSpPr>
          <p:spPr>
            <a:xfrm>
              <a:off x="1909365" y="4445288"/>
              <a:ext cx="79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solidFill>
                    <a:schemeClr val="bg1"/>
                  </a:solidFill>
                </a:rPr>
                <a:t>2018</a:t>
              </a:r>
              <a:endParaRPr lang="ru-RU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972494" y="868210"/>
            <a:ext cx="2457061" cy="3010316"/>
            <a:chOff x="340415" y="1948583"/>
            <a:chExt cx="2457061" cy="3010316"/>
          </a:xfrm>
        </p:grpSpPr>
        <p:sp>
          <p:nvSpPr>
            <p:cNvPr id="134" name="TextBox 6"/>
            <p:cNvSpPr txBox="1"/>
            <p:nvPr/>
          </p:nvSpPr>
          <p:spPr>
            <a:xfrm>
              <a:off x="340415" y="4651122"/>
              <a:ext cx="7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tx2"/>
                  </a:solidFill>
                </a:rPr>
                <a:t>6 300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35" name="TextBox 24"/>
            <p:cNvSpPr txBox="1"/>
            <p:nvPr/>
          </p:nvSpPr>
          <p:spPr>
            <a:xfrm>
              <a:off x="1545876" y="1948583"/>
              <a:ext cx="125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C00000"/>
                  </a:solidFill>
                </a:rPr>
                <a:t>&gt; 100 0000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36" name="TextBox 22"/>
            <p:cNvSpPr txBox="1"/>
            <p:nvPr/>
          </p:nvSpPr>
          <p:spPr>
            <a:xfrm>
              <a:off x="691549" y="4452598"/>
              <a:ext cx="7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12 600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37" name="TextBox 23"/>
            <p:cNvSpPr txBox="1"/>
            <p:nvPr/>
          </p:nvSpPr>
          <p:spPr>
            <a:xfrm>
              <a:off x="1233520" y="3903709"/>
              <a:ext cx="7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tx2"/>
                  </a:solidFill>
                </a:rPr>
                <a:t>35 000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38" name="TextBox 23"/>
            <p:cNvSpPr txBox="1"/>
            <p:nvPr/>
          </p:nvSpPr>
          <p:spPr>
            <a:xfrm>
              <a:off x="1730402" y="2682694"/>
              <a:ext cx="7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chemeClr val="tx2"/>
                  </a:solidFill>
                </a:rPr>
                <a:t>75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 000</a:t>
              </a:r>
              <a:endParaRPr lang="ru-RU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751861" y="275425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50 000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11" y="882940"/>
            <a:ext cx="3662432" cy="3923380"/>
          </a:xfrm>
          <a:prstGeom prst="rect">
            <a:avLst/>
          </a:prstGeom>
        </p:spPr>
      </p:pic>
      <p:sp>
        <p:nvSpPr>
          <p:cNvPr id="141" name="Прямоугольник 140"/>
          <p:cNvSpPr/>
          <p:nvPr/>
        </p:nvSpPr>
        <p:spPr>
          <a:xfrm>
            <a:off x="5083728" y="958947"/>
            <a:ext cx="128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Картография,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геодезия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5724128" y="1459084"/>
            <a:ext cx="65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3" name="TextBox 23"/>
          <p:cNvSpPr txBox="1"/>
          <p:nvPr/>
        </p:nvSpPr>
        <p:spPr>
          <a:xfrm>
            <a:off x="6917077" y="1562438"/>
            <a:ext cx="65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4" name="TextBox 23"/>
          <p:cNvSpPr txBox="1"/>
          <p:nvPr/>
        </p:nvSpPr>
        <p:spPr>
          <a:xfrm>
            <a:off x="5220072" y="1936138"/>
            <a:ext cx="65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</a:rPr>
              <a:t>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340677" y="1647073"/>
            <a:ext cx="975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3BD3D7"/>
                </a:solidFill>
              </a:rPr>
              <a:t>Логистика</a:t>
            </a:r>
            <a:endParaRPr lang="ru-RU" sz="1400" b="1" dirty="0">
              <a:solidFill>
                <a:srgbClr val="3BD3D7"/>
              </a:solidFill>
            </a:endParaRPr>
          </a:p>
        </p:txBody>
      </p:sp>
      <p:sp>
        <p:nvSpPr>
          <p:cNvPr id="146" name="TextBox 23"/>
          <p:cNvSpPr txBox="1"/>
          <p:nvPr/>
        </p:nvSpPr>
        <p:spPr>
          <a:xfrm>
            <a:off x="5220072" y="2910925"/>
            <a:ext cx="65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23</a:t>
            </a:r>
            <a:r>
              <a:rPr lang="en-US" sz="2000" b="1" dirty="0" smtClean="0">
                <a:solidFill>
                  <a:schemeClr val="bg1"/>
                </a:solidFill>
              </a:rPr>
              <a:t>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3550704" y="3126449"/>
            <a:ext cx="193897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accent1"/>
                </a:solidFill>
              </a:rPr>
              <a:t>Видео-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производство</a:t>
            </a:r>
            <a:r>
              <a:rPr lang="ru-RU" sz="1400" dirty="0">
                <a:solidFill>
                  <a:schemeClr val="accent1"/>
                </a:solidFill>
              </a:rPr>
              <a:t>,</a:t>
            </a:r>
          </a:p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1"/>
                </a:solidFill>
              </a:rPr>
              <a:t> реклама,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СМИ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48" name="TextBox 23"/>
          <p:cNvSpPr txBox="1"/>
          <p:nvPr/>
        </p:nvSpPr>
        <p:spPr>
          <a:xfrm>
            <a:off x="6037255" y="3755688"/>
            <a:ext cx="65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10</a:t>
            </a:r>
            <a:r>
              <a:rPr lang="en-US" sz="2000" b="1" dirty="0" smtClean="0">
                <a:solidFill>
                  <a:schemeClr val="bg1"/>
                </a:solidFill>
              </a:rPr>
              <a:t>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4905129" y="4443721"/>
            <a:ext cx="1938976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tx2"/>
                </a:solidFill>
              </a:rPr>
              <a:t>Строительство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7345850" y="958947"/>
            <a:ext cx="1580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2"/>
                </a:solidFill>
              </a:rPr>
              <a:t>Мониторинг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и инфраструктура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51" name="TextBox 23"/>
          <p:cNvSpPr txBox="1"/>
          <p:nvPr/>
        </p:nvSpPr>
        <p:spPr>
          <a:xfrm>
            <a:off x="7345850" y="2972115"/>
            <a:ext cx="65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119666" y="3201417"/>
            <a:ext cx="955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accent1"/>
                </a:solidFill>
              </a:rPr>
              <a:t>Сельское </a:t>
            </a:r>
            <a:br>
              <a:rPr lang="ru-RU" sz="1400" b="1" dirty="0" smtClean="0">
                <a:solidFill>
                  <a:schemeClr val="accent1"/>
                </a:solidFill>
              </a:rPr>
            </a:br>
            <a:r>
              <a:rPr lang="ru-RU" sz="1400" b="1" dirty="0" smtClean="0">
                <a:solidFill>
                  <a:schemeClr val="accent1"/>
                </a:solidFill>
              </a:rPr>
              <a:t>хозяйство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153" name="TextBox 23"/>
          <p:cNvSpPr txBox="1"/>
          <p:nvPr/>
        </p:nvSpPr>
        <p:spPr>
          <a:xfrm>
            <a:off x="6989669" y="3992491"/>
            <a:ext cx="65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</a:rPr>
              <a:t>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4" name="TextBox 23"/>
          <p:cNvSpPr txBox="1"/>
          <p:nvPr/>
        </p:nvSpPr>
        <p:spPr>
          <a:xfrm>
            <a:off x="6197002" y="1241635"/>
            <a:ext cx="654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2%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5" name="TextBox 23"/>
          <p:cNvSpPr txBox="1"/>
          <p:nvPr/>
        </p:nvSpPr>
        <p:spPr>
          <a:xfrm>
            <a:off x="6639250" y="4081596"/>
            <a:ext cx="65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</a:rPr>
              <a:t>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6376105" y="948510"/>
            <a:ext cx="620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Связь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6827919" y="4378011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8F156F"/>
                </a:solidFill>
              </a:rPr>
              <a:t>Поиск </a:t>
            </a:r>
            <a:br>
              <a:rPr lang="ru-RU" sz="1400" b="1" dirty="0" smtClean="0">
                <a:solidFill>
                  <a:srgbClr val="8F156F"/>
                </a:solidFill>
              </a:rPr>
            </a:br>
            <a:r>
              <a:rPr lang="ru-RU" sz="1400" b="1" dirty="0" smtClean="0">
                <a:solidFill>
                  <a:srgbClr val="8F156F"/>
                </a:solidFill>
              </a:rPr>
              <a:t>и спасение</a:t>
            </a:r>
            <a:endParaRPr lang="ru-RU" sz="1400" b="1" dirty="0">
              <a:solidFill>
                <a:srgbClr val="8F156F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7345324" y="4204706"/>
            <a:ext cx="90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C00000"/>
                </a:solidFill>
              </a:rPr>
              <a:t>Экология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59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0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8968" y="196244"/>
            <a:ext cx="76450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Статистика: США/Европа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815336" y="421947"/>
            <a:ext cx="3343450" cy="4593150"/>
            <a:chOff x="570343" y="421947"/>
            <a:chExt cx="3343450" cy="459315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43" y="421947"/>
              <a:ext cx="3312368" cy="4593150"/>
            </a:xfrm>
            <a:prstGeom prst="rect">
              <a:avLst/>
            </a:prstGeom>
          </p:spPr>
        </p:pic>
        <p:grpSp>
          <p:nvGrpSpPr>
            <p:cNvPr id="24" name="Группа 23"/>
            <p:cNvGrpSpPr/>
            <p:nvPr/>
          </p:nvGrpSpPr>
          <p:grpSpPr>
            <a:xfrm>
              <a:off x="751861" y="994607"/>
              <a:ext cx="3161932" cy="3885883"/>
              <a:chOff x="751861" y="994607"/>
              <a:chExt cx="3161932" cy="3885883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751861" y="1466120"/>
                <a:ext cx="2785786" cy="296373"/>
                <a:chOff x="371722" y="1455846"/>
                <a:chExt cx="2785786" cy="296373"/>
              </a:xfrm>
            </p:grpSpPr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 flipH="1">
                  <a:off x="493212" y="1455846"/>
                  <a:ext cx="2664296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371722" y="1475220"/>
                  <a:ext cx="10801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2 000 000</a:t>
                  </a:r>
                  <a:endParaRPr lang="ru-RU" sz="12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883599" y="2721730"/>
                <a:ext cx="266429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883599" y="4190990"/>
                <a:ext cx="266429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22"/>
              <p:cNvSpPr txBox="1"/>
              <p:nvPr/>
            </p:nvSpPr>
            <p:spPr>
              <a:xfrm>
                <a:off x="1435981" y="4541936"/>
                <a:ext cx="79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</a:rPr>
                  <a:t>2018</a:t>
                </a:r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23"/>
              <p:cNvSpPr txBox="1"/>
              <p:nvPr/>
            </p:nvSpPr>
            <p:spPr>
              <a:xfrm>
                <a:off x="2227981" y="4532428"/>
                <a:ext cx="79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b="1" dirty="0" smtClean="0">
                    <a:solidFill>
                      <a:schemeClr val="bg1"/>
                    </a:solidFill>
                  </a:rPr>
                  <a:t>2023</a:t>
                </a:r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22"/>
              <p:cNvSpPr txBox="1"/>
              <p:nvPr/>
            </p:nvSpPr>
            <p:spPr>
              <a:xfrm>
                <a:off x="1043608" y="2105735"/>
                <a:ext cx="10387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</a:rPr>
                  <a:t>~</a:t>
                </a:r>
                <a:r>
                  <a:rPr lang="ru-RU" sz="1400" b="1" dirty="0" smtClean="0">
                    <a:solidFill>
                      <a:schemeClr val="tx2"/>
                    </a:solidFill>
                  </a:rPr>
                  <a:t>1 530 000</a:t>
                </a:r>
                <a:endParaRPr lang="ru-RU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1861" y="2754255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1 500 000</a:t>
                </a:r>
                <a:endParaRPr lang="ru-RU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875004" y="994607"/>
                <a:ext cx="10387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</a:rPr>
                  <a:t>~2</a:t>
                </a:r>
                <a:r>
                  <a:rPr lang="ru-RU" sz="14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2"/>
                    </a:solidFill>
                  </a:rPr>
                  <a:t>225</a:t>
                </a:r>
                <a:r>
                  <a:rPr lang="ru-RU" sz="1400" b="1" dirty="0" smtClean="0">
                    <a:solidFill>
                      <a:schemeClr val="tx2"/>
                    </a:solidFill>
                  </a:rPr>
                  <a:t> 000</a:t>
                </a:r>
                <a:endParaRPr lang="ru-RU" sz="1400" b="1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5" y="930898"/>
            <a:ext cx="734556" cy="7345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7151" y="4563205"/>
            <a:ext cx="1600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Количество БАС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21919"/>
            <a:ext cx="1200561" cy="7138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8" y="1069254"/>
            <a:ext cx="3667289" cy="3924000"/>
          </a:xfrm>
          <a:prstGeom prst="rect">
            <a:avLst/>
          </a:prstGeom>
        </p:spPr>
      </p:pic>
      <p:sp>
        <p:nvSpPr>
          <p:cNvPr id="29" name="TextBox 23"/>
          <p:cNvSpPr txBox="1"/>
          <p:nvPr/>
        </p:nvSpPr>
        <p:spPr>
          <a:xfrm>
            <a:off x="5736765" y="2022035"/>
            <a:ext cx="1704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7 000 000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83932" y="909361"/>
            <a:ext cx="215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2"/>
                </a:solidFill>
              </a:rPr>
              <a:t>БАС, используемые 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в развлекательных целях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6732240" y="4124274"/>
            <a:ext cx="1130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400 000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76458" y="4415769"/>
            <a:ext cx="1951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 sz="12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C00000"/>
                </a:solidFill>
              </a:rPr>
              <a:t>БАС, используемые 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в коммерческих целях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TextBox 22"/>
          <p:cNvSpPr txBox="1"/>
          <p:nvPr/>
        </p:nvSpPr>
        <p:spPr>
          <a:xfrm>
            <a:off x="5104397" y="4523491"/>
            <a:ext cx="1038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2050 год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4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3490" y="198465"/>
            <a:ext cx="7182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Виды БАС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pic>
        <p:nvPicPr>
          <p:cNvPr id="4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"/>
          <p:cNvSpPr txBox="1">
            <a:spLocks/>
          </p:cNvSpPr>
          <p:nvPr/>
        </p:nvSpPr>
        <p:spPr>
          <a:xfrm>
            <a:off x="65532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885" y="1078019"/>
            <a:ext cx="230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 algn="ctr"/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Беспилотные самолеты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13451" y="3075806"/>
            <a:ext cx="2376264" cy="1794363"/>
            <a:chOff x="3655717" y="1078019"/>
            <a:chExt cx="2376264" cy="1794363"/>
          </a:xfrm>
        </p:grpSpPr>
        <p:sp>
          <p:nvSpPr>
            <p:cNvPr id="8" name="TextBox 7"/>
            <p:cNvSpPr txBox="1"/>
            <p:nvPr/>
          </p:nvSpPr>
          <p:spPr>
            <a:xfrm>
              <a:off x="3655717" y="1078019"/>
              <a:ext cx="2308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750" algn="ctr"/>
              <a:r>
                <a:rPr lang="ru-RU" sz="1200" b="1" dirty="0" smtClean="0">
                  <a:solidFill>
                    <a:schemeClr val="tx2"/>
                  </a:solidFill>
                  <a:cs typeface="Arial" panose="020B0604020202020204" pitchFamily="34" charset="0"/>
                </a:rPr>
                <a:t>Беспилотные вертолеты</a:t>
              </a:r>
              <a:endParaRPr lang="ru-RU" sz="12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" r="5026"/>
            <a:stretch/>
          </p:blipFill>
          <p:spPr>
            <a:xfrm>
              <a:off x="3655717" y="1347613"/>
              <a:ext cx="2376264" cy="152476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365068" y="3058996"/>
            <a:ext cx="2376264" cy="1811173"/>
            <a:chOff x="6588224" y="1078019"/>
            <a:chExt cx="2376264" cy="1811173"/>
          </a:xfrm>
        </p:grpSpPr>
        <p:sp>
          <p:nvSpPr>
            <p:cNvPr id="10" name="TextBox 9"/>
            <p:cNvSpPr txBox="1"/>
            <p:nvPr/>
          </p:nvSpPr>
          <p:spPr>
            <a:xfrm>
              <a:off x="6588224" y="1078019"/>
              <a:ext cx="2308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750" algn="ctr"/>
              <a:r>
                <a:rPr lang="ru-RU" sz="1200" b="1" dirty="0" smtClean="0">
                  <a:solidFill>
                    <a:schemeClr val="tx2"/>
                  </a:solidFill>
                  <a:cs typeface="Arial" panose="020B0604020202020204" pitchFamily="34" charset="0"/>
                </a:rPr>
                <a:t>Беспилотные аэростаты</a:t>
              </a:r>
              <a:endParaRPr lang="ru-RU" sz="12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" r="7831"/>
            <a:stretch/>
          </p:blipFill>
          <p:spPr>
            <a:xfrm>
              <a:off x="6588224" y="1364597"/>
              <a:ext cx="2376264" cy="152459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547269" y="1070615"/>
            <a:ext cx="230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 algn="ctr"/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Беспилотные </a:t>
            </a:r>
            <a:r>
              <a:rPr lang="ru-RU" sz="12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дроны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379"/>
          <a:stretch/>
        </p:blipFill>
        <p:spPr>
          <a:xfrm>
            <a:off x="5338384" y="1341445"/>
            <a:ext cx="2448272" cy="1564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r="10257"/>
          <a:stretch/>
        </p:blipFill>
        <p:spPr>
          <a:xfrm>
            <a:off x="1513451" y="1341445"/>
            <a:ext cx="2376264" cy="15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217"/>
            <a:ext cx="9144000" cy="41623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3490" y="198465"/>
            <a:ext cx="7182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Потребности потребителя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pic>
        <p:nvPicPr>
          <p:cNvPr id="4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18657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Безопасность полетов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31158" y="1805040"/>
            <a:ext cx="1982736" cy="19718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0765" y="2492411"/>
            <a:ext cx="20308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Дроны</a:t>
            </a:r>
            <a:endParaRPr lang="ru-RU" sz="2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27696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Доступность воздушного пространства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0611" y="130968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Устойчивый рост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0611" y="348454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Инновационные услуги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0611" y="24000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Общественная безопасность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34758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Широкое применение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08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4" y="895460"/>
            <a:ext cx="9144000" cy="41623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3490" y="198465"/>
            <a:ext cx="7182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</a:rPr>
              <a:t>Создание цифрового следа и цифровых сервисов</a:t>
            </a:r>
            <a:endParaRPr lang="ru-RU" sz="2300" b="1" dirty="0">
              <a:ln w="0"/>
              <a:solidFill>
                <a:schemeClr val="tx2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5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652726" y="2246422"/>
            <a:ext cx="1926743" cy="191620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Единое окно</a:t>
            </a:r>
            <a:endParaRPr lang="ru-RU" sz="2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685191"/>
            <a:ext cx="1719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Регистрация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3657097"/>
            <a:ext cx="1719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Планирование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1275606"/>
            <a:ext cx="3240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Информационная и </a:t>
            </a:r>
            <a:r>
              <a:rPr lang="ru-RU" sz="12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кибербезопасность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110" y="3771760"/>
            <a:ext cx="1719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Обучение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62120" y="1618946"/>
            <a:ext cx="1719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Аэронавигационная информация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357" y="2377558"/>
            <a:ext cx="1719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Учет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62120" y="4479749"/>
            <a:ext cx="1719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Наблюдение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8571" y="3047340"/>
            <a:ext cx="1719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Сертификация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2533385"/>
            <a:ext cx="1719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ea typeface="Times New Roman" panose="02020603050405020304" pitchFamily="18" charset="0"/>
              </a:rPr>
              <a:t>Метео</a:t>
            </a:r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информация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4110" y="4496180"/>
            <a:ext cx="17197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Страхование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65532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79" y="1348815"/>
            <a:ext cx="2224800" cy="37986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6" y="1365398"/>
            <a:ext cx="2224800" cy="37986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3490" y="198465"/>
            <a:ext cx="7182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Мобильные приложения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pic>
        <p:nvPicPr>
          <p:cNvPr id="4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078018"/>
            <a:ext cx="1862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 algn="ctr"/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Маршрут полета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0705" y="1070615"/>
            <a:ext cx="1862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 algn="ctr"/>
            <a:r>
              <a:rPr lang="ru-RU" sz="12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Метеоинформация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2309" y="976701"/>
            <a:ext cx="186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 algn="ctr"/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Информация о других участниках движения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96" y="1347614"/>
            <a:ext cx="2223187" cy="3795886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65532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7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9668"/>
            <a:ext cx="9144000" cy="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3490" y="198465"/>
            <a:ext cx="718296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effectLst>
                  <a:reflection stA="31000" endPos="45000" dist="12700" dir="5400000" sy="-100000" algn="bl" rotWithShape="0"/>
                </a:effectLst>
              </a:rPr>
              <a:t>Цифровое обучение</a:t>
            </a:r>
            <a:endParaRPr lang="ru-RU" sz="2300" b="1" dirty="0">
              <a:solidFill>
                <a:schemeClr val="tx2"/>
              </a:solidFill>
              <a:effectLst>
                <a:reflection stA="31000" endPos="45000" dist="12700" dir="5400000" sy="-100000" algn="bl" rotWithShape="0"/>
              </a:effectLst>
            </a:endParaRPr>
          </a:p>
        </p:txBody>
      </p:sp>
      <p:pic>
        <p:nvPicPr>
          <p:cNvPr id="4" name="Picture 2" descr="D:\my\work\logo\drafts\ready\OpVD_logo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0" y="94217"/>
            <a:ext cx="9151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67544" y="983395"/>
            <a:ext cx="1638843" cy="1638843"/>
            <a:chOff x="827584" y="983395"/>
            <a:chExt cx="1638843" cy="163884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983395"/>
              <a:ext cx="1638843" cy="1638843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1064080" y="1227838"/>
              <a:ext cx="1158463" cy="11521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Кого учить</a:t>
              </a:r>
              <a:endParaRPr lang="ru-RU" sz="20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651805" y="983395"/>
            <a:ext cx="1638843" cy="1638843"/>
            <a:chOff x="827584" y="983395"/>
            <a:chExt cx="1638843" cy="163884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983395"/>
              <a:ext cx="1638843" cy="1638843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1064080" y="1227838"/>
              <a:ext cx="1158463" cy="11521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Как учить</a:t>
              </a:r>
              <a:endParaRPr lang="ru-RU" sz="20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72405" y="983395"/>
            <a:ext cx="1638843" cy="1638843"/>
            <a:chOff x="827584" y="983395"/>
            <a:chExt cx="1638843" cy="163884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983395"/>
              <a:ext cx="1638843" cy="1638843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1064080" y="1227838"/>
              <a:ext cx="1158463" cy="1152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Чему учить</a:t>
              </a:r>
              <a:endParaRPr lang="ru-RU" sz="20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1976" y="2715766"/>
            <a:ext cx="186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Владелец БАС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chemeClr val="tx2"/>
                </a:solidFill>
                <a:cs typeface="Arial" panose="020B0604020202020204" pitchFamily="34" charset="0"/>
              </a:rPr>
              <a:t>Эксплуатант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 БАС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Внешний пилот БАС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5944" y="2715766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Организация воздушного 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пространства 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для БАС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Порядок планирования ИВП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Правила полетов БАС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Информационно-навигационное обеспечение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Ответственность за нарушение правил ИВП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Требования к БАС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Инструкция по эксплуатации БАС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Требования к внешним пилотам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Страхование гражданской ответственности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7070" y="2715766"/>
            <a:ext cx="29694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Дистанционные образовательные технологии и электронное обучение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Мобильное приложение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Учебный портал СДО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Видеоуроки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Flash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-ролики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Аудиозаписи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Документы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Презентации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Аттестация (тестирование)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Документ установленного образца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6705600" y="4778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10107</TotalTime>
  <Words>360</Words>
  <Application>Microsoft Office PowerPoint</Application>
  <PresentationFormat>Экран (16:9)</PresentationFormat>
  <Paragraphs>157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HP</cp:lastModifiedBy>
  <cp:revision>480</cp:revision>
  <cp:lastPrinted>2019-05-30T11:00:37Z</cp:lastPrinted>
  <dcterms:created xsi:type="dcterms:W3CDTF">2015-10-01T11:47:19Z</dcterms:created>
  <dcterms:modified xsi:type="dcterms:W3CDTF">2019-06-21T07:37:29Z</dcterms:modified>
</cp:coreProperties>
</file>